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1" r:id="rId1"/>
  </p:sldMasterIdLst>
  <p:notesMasterIdLst>
    <p:notesMasterId r:id="rId14"/>
  </p:notesMasterIdLst>
  <p:handoutMasterIdLst>
    <p:handoutMasterId r:id="rId15"/>
  </p:handoutMasterIdLst>
  <p:sldIdLst>
    <p:sldId id="449" r:id="rId2"/>
    <p:sldId id="473" r:id="rId3"/>
    <p:sldId id="474" r:id="rId4"/>
    <p:sldId id="465" r:id="rId5"/>
    <p:sldId id="461" r:id="rId6"/>
    <p:sldId id="471" r:id="rId7"/>
    <p:sldId id="472" r:id="rId8"/>
    <p:sldId id="475" r:id="rId9"/>
    <p:sldId id="476" r:id="rId10"/>
    <p:sldId id="477" r:id="rId11"/>
    <p:sldId id="478" r:id="rId12"/>
    <p:sldId id="460" r:id="rId13"/>
  </p:sldIdLst>
  <p:sldSz cx="9144000" cy="6858000" type="screen4x3"/>
  <p:notesSz cx="6797675" cy="9872663"/>
  <p:defaultTextStyle>
    <a:defPPr>
      <a:defRPr lang="pt-B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4821"/>
    <a:srgbClr val="FF9933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6170" autoAdjust="0"/>
    <p:restoredTop sz="94660"/>
  </p:normalViewPr>
  <p:slideViewPr>
    <p:cSldViewPr>
      <p:cViewPr>
        <p:scale>
          <a:sx n="80" d="100"/>
          <a:sy n="80" d="100"/>
        </p:scale>
        <p:origin x="-762" y="2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441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36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pt-BR" dirty="0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36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274656FC-6DC9-4ADA-B748-46AC3CB0026D}" type="datetimeFigureOut">
              <a:rPr lang="pt-BR"/>
              <a:pPr>
                <a:defRPr/>
              </a:pPr>
              <a:t>19/4/2017</a:t>
            </a:fld>
            <a:endParaRPr lang="pt-BR" dirty="0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2"/>
          </p:nvPr>
        </p:nvSpPr>
        <p:spPr>
          <a:xfrm>
            <a:off x="0" y="9377316"/>
            <a:ext cx="2945659" cy="4936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r>
              <a:rPr lang="pt-BR" dirty="0"/>
              <a:t>1</a:t>
            </a:r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3"/>
          </p:nvPr>
        </p:nvSpPr>
        <p:spPr>
          <a:xfrm>
            <a:off x="3850443" y="9377316"/>
            <a:ext cx="2945659" cy="4936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FF905694-BF2C-4F84-8FBB-4B808B6887CD}" type="slidenum">
              <a:rPr lang="pt-BR"/>
              <a:pPr>
                <a:defRPr/>
              </a:pPr>
              <a:t>‹nº›</a:t>
            </a:fld>
            <a:endParaRPr lang="pt-BR" dirty="0"/>
          </a:p>
        </p:txBody>
      </p:sp>
    </p:spTree>
    <p:extLst>
      <p:ext uri="{BB962C8B-B14F-4D97-AF65-F5344CB8AC3E}">
        <p14:creationId xmlns="" xmlns:p14="http://schemas.microsoft.com/office/powerpoint/2010/main" val="1401114473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36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pt-BR" dirty="0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36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0A966BF4-48BA-4A4D-ADCF-71810017326F}" type="datetimeFigureOut">
              <a:rPr lang="pt-BR"/>
              <a:pPr>
                <a:defRPr/>
              </a:pPr>
              <a:t>19/4/2017</a:t>
            </a:fld>
            <a:endParaRPr lang="pt-BR" dirty="0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930275" y="739775"/>
            <a:ext cx="4937125" cy="37036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pt-BR" noProof="0" dirty="0" smtClean="0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79768" y="4689515"/>
            <a:ext cx="5438140" cy="44426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noProof="0" smtClean="0"/>
              <a:t>Clique para editar os estilos do texto mestre</a:t>
            </a:r>
          </a:p>
          <a:p>
            <a:pPr lvl="1"/>
            <a:r>
              <a:rPr lang="pt-BR" noProof="0" smtClean="0"/>
              <a:t>Segundo nível</a:t>
            </a:r>
          </a:p>
          <a:p>
            <a:pPr lvl="2"/>
            <a:r>
              <a:rPr lang="pt-BR" noProof="0" smtClean="0"/>
              <a:t>Terceiro nível</a:t>
            </a:r>
          </a:p>
          <a:p>
            <a:pPr lvl="3"/>
            <a:r>
              <a:rPr lang="pt-BR" noProof="0" smtClean="0"/>
              <a:t>Quarto nível</a:t>
            </a:r>
          </a:p>
          <a:p>
            <a:pPr lvl="4"/>
            <a:r>
              <a:rPr lang="pt-BR" noProof="0" smtClean="0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9377316"/>
            <a:ext cx="2945659" cy="4936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r>
              <a:rPr lang="pt-BR" dirty="0"/>
              <a:t>1</a:t>
            </a:r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50443" y="9377316"/>
            <a:ext cx="2945659" cy="4936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C340B164-4B7D-4649-87B2-30B68DC4E1D1}" type="slidenum">
              <a:rPr lang="pt-BR"/>
              <a:pPr>
                <a:defRPr/>
              </a:pPr>
              <a:t>‹nº›</a:t>
            </a:fld>
            <a:endParaRPr lang="pt-BR" dirty="0"/>
          </a:p>
        </p:txBody>
      </p:sp>
    </p:spTree>
    <p:extLst>
      <p:ext uri="{BB962C8B-B14F-4D97-AF65-F5344CB8AC3E}">
        <p14:creationId xmlns="" xmlns:p14="http://schemas.microsoft.com/office/powerpoint/2010/main" val="1958563675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  <p:pic>
        <p:nvPicPr>
          <p:cNvPr id="7" name="Imagem 1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3724" y="6838"/>
            <a:ext cx="1713518" cy="6858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8" name="Imagem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948264" y="19298"/>
            <a:ext cx="2180480" cy="784973"/>
          </a:xfrm>
          <a:prstGeom prst="rect">
            <a:avLst/>
          </a:prstGeom>
        </p:spPr>
      </p:pic>
    </p:spTree>
    <p:extLst>
      <p:ext uri="{BB962C8B-B14F-4D97-AF65-F5344CB8AC3E}">
        <p14:creationId xmlns="" xmlns:p14="http://schemas.microsoft.com/office/powerpoint/2010/main" val="987958493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6160528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28892562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16959049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30152131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3375524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11673570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272779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26594639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32109660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1458760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D3F0E5-378F-4596-AC66-728FE321199D}" type="datetimeFigureOut">
              <a:rPr lang="pt-BR" smtClean="0"/>
              <a:pPr/>
              <a:t>19/4/2017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4F4B9-8A34-485F-8848-ABBA524E9C63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="" xmlns:p14="http://schemas.microsoft.com/office/powerpoint/2010/main" val="3129785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3568" y="1844824"/>
            <a:ext cx="7772400" cy="3744416"/>
          </a:xfrm>
        </p:spPr>
        <p:txBody>
          <a:bodyPr>
            <a:normAutofit/>
          </a:bodyPr>
          <a:lstStyle/>
          <a:p>
            <a:r>
              <a:rPr lang="pt-BR" b="1" dirty="0" smtClean="0">
                <a:ea typeface="MS PGothic" charset="-128"/>
              </a:rPr>
              <a:t>PACTUAÇÃO DAS DIRETRIZES OBJETIVOS METAS E INDICADORES - 2017</a:t>
            </a:r>
            <a:endParaRPr lang="pt-BR" dirty="0"/>
          </a:p>
        </p:txBody>
      </p:sp>
      <p:sp>
        <p:nvSpPr>
          <p:cNvPr id="3" name="Título 1"/>
          <p:cNvSpPr txBox="1">
            <a:spLocks/>
          </p:cNvSpPr>
          <p:nvPr/>
        </p:nvSpPr>
        <p:spPr>
          <a:xfrm>
            <a:off x="357158" y="5857892"/>
            <a:ext cx="7772400" cy="285751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pt-BR" sz="1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MS PGothic" charset="-128"/>
                <a:cs typeface="+mj-cs"/>
              </a:rPr>
              <a:t>Palmas, 11 de janeiro de 2017</a:t>
            </a:r>
            <a:endParaRPr kumimoji="0" lang="pt-BR" sz="1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241865910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pt-BR" sz="2800" b="1" dirty="0" smtClean="0">
                <a:solidFill>
                  <a:srgbClr val="000000"/>
                </a:solidFill>
              </a:rPr>
              <a:t/>
            </a:r>
            <a:br>
              <a:rPr lang="pt-BR" sz="2800" b="1" dirty="0" smtClean="0">
                <a:solidFill>
                  <a:srgbClr val="000000"/>
                </a:solidFill>
              </a:rPr>
            </a:br>
            <a:r>
              <a:rPr lang="pt-BR" sz="2800" b="1" dirty="0" smtClean="0">
                <a:solidFill>
                  <a:srgbClr val="000000"/>
                </a:solidFill>
              </a:rPr>
              <a:t>PACTUAÇÃO </a:t>
            </a:r>
            <a:r>
              <a:rPr lang="pt-BR" sz="2800" b="1" dirty="0" smtClean="0">
                <a:solidFill>
                  <a:srgbClr val="000000"/>
                </a:solidFill>
              </a:rPr>
              <a:t>INTERFEDERATIVA PARA O ANO 2017 - META ESTADUAL</a:t>
            </a:r>
            <a:br>
              <a:rPr lang="pt-BR" sz="2800" b="1" dirty="0" smtClean="0">
                <a:solidFill>
                  <a:srgbClr val="000000"/>
                </a:solidFill>
              </a:rPr>
            </a:br>
            <a:endParaRPr lang="pt-BR" sz="2800" dirty="0"/>
          </a:p>
        </p:txBody>
      </p:sp>
      <p:graphicFrame>
        <p:nvGraphicFramePr>
          <p:cNvPr id="4" name="Tabela 3"/>
          <p:cNvGraphicFramePr>
            <a:graphicFrameLocks noGrp="1"/>
          </p:cNvGraphicFramePr>
          <p:nvPr/>
        </p:nvGraphicFramePr>
        <p:xfrm>
          <a:off x="71440" y="1357298"/>
          <a:ext cx="8929716" cy="4786349"/>
        </p:xfrm>
        <a:graphic>
          <a:graphicData uri="http://schemas.openxmlformats.org/drawingml/2006/table">
            <a:tbl>
              <a:tblPr/>
              <a:tblGrid>
                <a:gridCol w="255771"/>
                <a:gridCol w="415163"/>
                <a:gridCol w="6598127"/>
                <a:gridCol w="785846"/>
                <a:gridCol w="874809"/>
              </a:tblGrid>
              <a:tr h="615006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N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TIPO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INDICADOR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Meta  2017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Unidade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</a:tr>
              <a:tr h="1096313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Razão de exames de mamografia de rastreamento realizados em mulheres de 50 a 69 anos na população de determinado local e população da mesma faixa etária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0,20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Razão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15006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Proporção de parto normal no SUS e na Saúde Suplementar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56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15006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 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Proporção de gravidez na adolescência de 10 a 19 anos 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22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15006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Taxa de mortalidade infantil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11,95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Taxa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15006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Número de óbitos maternos em determinado período e local de residência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9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N. absoluto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15006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Cobertura populacional estimada pelas equipes de atenção básica.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90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t-BR" sz="3100" b="1" dirty="0" smtClean="0">
                <a:solidFill>
                  <a:srgbClr val="000000"/>
                </a:solidFill>
              </a:rPr>
              <a:t/>
            </a:r>
            <a:br>
              <a:rPr lang="pt-BR" sz="3100" b="1" dirty="0" smtClean="0">
                <a:solidFill>
                  <a:srgbClr val="000000"/>
                </a:solidFill>
              </a:rPr>
            </a:br>
            <a:r>
              <a:rPr lang="pt-BR" sz="3100" b="1" dirty="0" smtClean="0">
                <a:solidFill>
                  <a:srgbClr val="000000"/>
                </a:solidFill>
              </a:rPr>
              <a:t>PACTUAÇÃO </a:t>
            </a:r>
            <a:r>
              <a:rPr lang="pt-BR" sz="3100" b="1" dirty="0" smtClean="0">
                <a:solidFill>
                  <a:srgbClr val="000000"/>
                </a:solidFill>
              </a:rPr>
              <a:t>INTERFEDERATIVA PARA O ANO 2017 - META ESTADUAL</a:t>
            </a:r>
            <a:r>
              <a:rPr lang="pt-BR" b="1" dirty="0" smtClean="0">
                <a:solidFill>
                  <a:srgbClr val="000000"/>
                </a:solidFill>
              </a:rPr>
              <a:t/>
            </a:r>
            <a:br>
              <a:rPr lang="pt-BR" b="1" dirty="0" smtClean="0">
                <a:solidFill>
                  <a:srgbClr val="000000"/>
                </a:solidFill>
              </a:rPr>
            </a:br>
            <a:endParaRPr lang="pt-BR" dirty="0"/>
          </a:p>
        </p:txBody>
      </p:sp>
      <p:graphicFrame>
        <p:nvGraphicFramePr>
          <p:cNvPr id="4" name="Tabela 3"/>
          <p:cNvGraphicFramePr>
            <a:graphicFrameLocks noGrp="1"/>
          </p:cNvGraphicFramePr>
          <p:nvPr/>
        </p:nvGraphicFramePr>
        <p:xfrm>
          <a:off x="214284" y="1428735"/>
          <a:ext cx="8715434" cy="5072100"/>
        </p:xfrm>
        <a:graphic>
          <a:graphicData uri="http://schemas.openxmlformats.org/drawingml/2006/table">
            <a:tbl>
              <a:tblPr/>
              <a:tblGrid>
                <a:gridCol w="249631"/>
                <a:gridCol w="405200"/>
                <a:gridCol w="6439799"/>
                <a:gridCol w="766988"/>
                <a:gridCol w="853816"/>
              </a:tblGrid>
              <a:tr h="341759">
                <a:tc gridSpan="5">
                  <a:txBody>
                    <a:bodyPr/>
                    <a:lstStyle/>
                    <a:p>
                      <a:pPr algn="ctr" fontAlgn="b"/>
                      <a:endParaRPr lang="pt-BR" sz="9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</a:tr>
              <a:tr h="607279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N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TIPO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INDICADOR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Meta  2017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Unidade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</a:tr>
              <a:tr h="667244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Cobertura de acompanhamento das </a:t>
                      </a:r>
                      <a:r>
                        <a:rPr lang="pt-BR" sz="1800" b="0" i="0" u="none" strike="noStrike" dirty="0" err="1">
                          <a:solidFill>
                            <a:srgbClr val="000000"/>
                          </a:solidFill>
                          <a:latin typeface="+mn-lt"/>
                        </a:rPr>
                        <a:t>condicionalidades</a:t>
                      </a:r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 de saúde do Programa bolsa Família.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74,50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607279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Cobertura populacional estimada pelas equipes básicas de Saúde Bucal.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88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06772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Percentual de municípios que realizam no mínimo 6 grupos de ações de vigilância sanitária consideradas necessárias a todos os municípios no ano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100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7279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E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Ações de Matriciamento realizadas por CAPS com equipes de Atenção Básica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25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67244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Número de ciclos que atingiram mínimo de 80% de cobertura de imóveis visitados para controle vetorial da dengue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77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67244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Proporção de preenchimento do campo "ocupação" nas notificações de agravos relacionados ao trabalho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95 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500166" y="1571612"/>
            <a:ext cx="6115064" cy="989010"/>
          </a:xfrm>
        </p:spPr>
        <p:txBody>
          <a:bodyPr>
            <a:normAutofit/>
          </a:bodyPr>
          <a:lstStyle/>
          <a:p>
            <a:r>
              <a:rPr lang="pt-BR" b="1" dirty="0" smtClean="0"/>
              <a:t>OBRIGADO!!!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57200" y="4572008"/>
            <a:ext cx="8229600" cy="2043114"/>
          </a:xfrm>
        </p:spPr>
        <p:txBody>
          <a:bodyPr>
            <a:normAutofit lnSpcReduction="10000"/>
          </a:bodyPr>
          <a:lstStyle/>
          <a:p>
            <a:pPr algn="r">
              <a:buNone/>
              <a:defRPr/>
            </a:pPr>
            <a:r>
              <a:rPr lang="pt-BR" sz="2000" dirty="0" smtClean="0"/>
              <a:t>Superintendência de Planejamento</a:t>
            </a:r>
          </a:p>
          <a:p>
            <a:pPr algn="r">
              <a:buNone/>
              <a:defRPr/>
            </a:pPr>
            <a:r>
              <a:rPr lang="pt-BR" sz="2000" dirty="0" smtClean="0"/>
              <a:t>Dir. de Instrumentos de Planej. para Gestão do SUS</a:t>
            </a:r>
          </a:p>
          <a:p>
            <a:pPr algn="r">
              <a:buNone/>
              <a:defRPr/>
            </a:pPr>
            <a:r>
              <a:rPr lang="pt-BR" sz="2000" dirty="0" smtClean="0"/>
              <a:t>Gerência de Desenvolvimento e Políticas de Saúde</a:t>
            </a:r>
          </a:p>
          <a:p>
            <a:pPr algn="r">
              <a:buNone/>
              <a:defRPr/>
            </a:pPr>
            <a:r>
              <a:rPr lang="pt-BR" sz="2800" dirty="0" smtClean="0"/>
              <a:t>Fone: (63) 3218-1025</a:t>
            </a:r>
          </a:p>
          <a:p>
            <a:pPr marL="514350" indent="-514350" algn="r">
              <a:buNone/>
              <a:defRPr/>
            </a:pPr>
            <a:r>
              <a:rPr lang="pt-BR" sz="2400" b="1" dirty="0" smtClean="0">
                <a:solidFill>
                  <a:srgbClr val="3366FF"/>
                </a:solidFill>
              </a:rPr>
              <a:t>Sispacto.to@gmail.com</a:t>
            </a:r>
            <a:endParaRPr lang="pt-BR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285720" y="357166"/>
            <a:ext cx="8643998" cy="642942"/>
          </a:xfrm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>
            <a:normAutofit fontScale="90000"/>
          </a:bodyPr>
          <a:lstStyle/>
          <a:p>
            <a:r>
              <a:rPr lang="pt-BR" sz="3200" dirty="0" smtClean="0"/>
              <a:t/>
            </a:r>
            <a:br>
              <a:rPr lang="pt-BR" sz="3200" dirty="0" smtClean="0"/>
            </a:br>
            <a:r>
              <a:rPr lang="pt-BR" sz="29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Comic Sans MS" pitchFamily="66" charset="0"/>
              </a:rPr>
              <a:t>RESOLUÇÃO Nº 08, DE 24 DE NOVEMBRO DE 2016</a:t>
            </a:r>
            <a:r>
              <a:rPr lang="pt-BR" sz="3200" dirty="0" smtClean="0"/>
              <a:t>.</a:t>
            </a:r>
            <a:br>
              <a:rPr lang="pt-BR" sz="3200" dirty="0" smtClean="0"/>
            </a:br>
            <a:endParaRPr lang="pt-BR" sz="3200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14282" y="1071546"/>
            <a:ext cx="8715436" cy="5500726"/>
          </a:xfrm>
        </p:spPr>
        <p:txBody>
          <a:bodyPr>
            <a:normAutofit fontScale="25000" lnSpcReduction="20000"/>
          </a:bodyPr>
          <a:lstStyle/>
          <a:p>
            <a:pPr algn="just">
              <a:lnSpc>
                <a:spcPct val="170000"/>
              </a:lnSpc>
              <a:buFont typeface="Wingdings" pitchFamily="2" charset="2"/>
              <a:buChar char="ü"/>
            </a:pPr>
            <a:r>
              <a:rPr lang="pt-BR" sz="11200" dirty="0" smtClean="0"/>
              <a:t>O processo de pactuação interfederativa de indicadores para os anos de </a:t>
            </a:r>
            <a:r>
              <a:rPr lang="pt-BR" sz="11200" u="sng" dirty="0" smtClean="0"/>
              <a:t>2017-2021</a:t>
            </a:r>
            <a:r>
              <a:rPr lang="pt-BR" sz="11200" dirty="0" smtClean="0"/>
              <a:t>, relacionados a prioridades nacionais em saúde</a:t>
            </a:r>
            <a:r>
              <a:rPr lang="pt-BR" sz="11200" dirty="0" smtClean="0"/>
              <a:t>.</a:t>
            </a:r>
          </a:p>
          <a:p>
            <a:pPr algn="just">
              <a:lnSpc>
                <a:spcPct val="170000"/>
              </a:lnSpc>
              <a:buFont typeface="Wingdings" pitchFamily="2" charset="2"/>
              <a:buChar char="ü"/>
            </a:pPr>
            <a:r>
              <a:rPr lang="pt-BR" sz="11200" dirty="0" smtClean="0"/>
              <a:t>A </a:t>
            </a:r>
            <a:r>
              <a:rPr lang="pt-BR" sz="11200" dirty="0" smtClean="0"/>
              <a:t>pactuação reforça as responsabilidades de cada gestor em função das necessidades de saúde da população no território reconhecidas de forma tripartite e fortalece a integração dos instrumentos de planejamento no Sistema Único de Saúde (SUS).</a:t>
            </a:r>
          </a:p>
          <a:p>
            <a:pPr algn="just">
              <a:buNone/>
            </a:pPr>
            <a:endParaRPr lang="pt-BR" sz="11200" dirty="0" smtClean="0"/>
          </a:p>
          <a:p>
            <a:pPr algn="just">
              <a:buNone/>
            </a:pPr>
            <a:r>
              <a:rPr lang="pt-BR" sz="11200" dirty="0" smtClean="0"/>
              <a:t>	</a:t>
            </a:r>
            <a:endParaRPr lang="pt-BR" sz="1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285720" y="357166"/>
            <a:ext cx="8643998" cy="642942"/>
          </a:xfrm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>
            <a:normAutofit fontScale="90000"/>
          </a:bodyPr>
          <a:lstStyle/>
          <a:p>
            <a:r>
              <a:rPr lang="pt-BR" sz="3200" dirty="0" smtClean="0"/>
              <a:t/>
            </a:r>
            <a:br>
              <a:rPr lang="pt-BR" sz="3200" dirty="0" smtClean="0"/>
            </a:br>
            <a:r>
              <a:rPr lang="pt-BR" sz="29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Comic Sans MS" pitchFamily="66" charset="0"/>
              </a:rPr>
              <a:t>RESOLUÇÃO Nº 08, DE 24 DE NOVEMBRO DE 2016</a:t>
            </a:r>
            <a:r>
              <a:rPr lang="pt-BR" sz="3200" dirty="0" smtClean="0"/>
              <a:t>.</a:t>
            </a:r>
            <a:br>
              <a:rPr lang="pt-BR" sz="3200" dirty="0" smtClean="0"/>
            </a:br>
            <a:endParaRPr lang="pt-BR" sz="3200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14282" y="1428736"/>
            <a:ext cx="8715436" cy="5143536"/>
          </a:xfrm>
        </p:spPr>
        <p:txBody>
          <a:bodyPr>
            <a:normAutofit fontScale="25000" lnSpcReduction="20000"/>
          </a:bodyPr>
          <a:lstStyle/>
          <a:p>
            <a:pPr algn="just">
              <a:buFont typeface="Wingdings" pitchFamily="2" charset="2"/>
              <a:buChar char="ü"/>
            </a:pPr>
            <a:endParaRPr lang="pt-BR" sz="11200" dirty="0" smtClean="0"/>
          </a:p>
          <a:p>
            <a:pPr algn="just">
              <a:lnSpc>
                <a:spcPct val="170000"/>
              </a:lnSpc>
              <a:buFont typeface="Wingdings" pitchFamily="2" charset="2"/>
              <a:buChar char="ü"/>
            </a:pPr>
            <a:r>
              <a:rPr lang="pt-BR" sz="11200" dirty="0" smtClean="0"/>
              <a:t>Os </a:t>
            </a:r>
            <a:r>
              <a:rPr lang="pt-BR" sz="11200" dirty="0" smtClean="0"/>
              <a:t>indicadores que compõem o rol devem ser considerados nos instrumentos de planejamento (PM, PAS e RAG) de cada ente.</a:t>
            </a:r>
          </a:p>
          <a:p>
            <a:pPr algn="just">
              <a:lnSpc>
                <a:spcPct val="170000"/>
              </a:lnSpc>
              <a:buFont typeface="Wingdings" pitchFamily="2" charset="2"/>
              <a:buChar char="ü"/>
            </a:pPr>
            <a:r>
              <a:rPr lang="pt-BR" sz="11200" dirty="0" smtClean="0"/>
              <a:t>Os gestores nas três esferas de governo são responsáveis pelo monitoramento e avaliação das respectivas metas pactuadas, de modo que os resultados retroalimentem o planejamento em saúde.</a:t>
            </a:r>
          </a:p>
          <a:p>
            <a:pPr algn="just">
              <a:buFont typeface="Wingdings" pitchFamily="2" charset="2"/>
              <a:buChar char="ü"/>
            </a:pPr>
            <a:endParaRPr lang="pt-BR" sz="11200" dirty="0" smtClean="0"/>
          </a:p>
          <a:p>
            <a:pPr algn="just">
              <a:buFont typeface="Wingdings" pitchFamily="2" charset="2"/>
              <a:buChar char="ü"/>
            </a:pPr>
            <a:endParaRPr lang="pt-BR" sz="11200" dirty="0" smtClean="0"/>
          </a:p>
          <a:p>
            <a:pPr algn="just">
              <a:buNone/>
            </a:pPr>
            <a:endParaRPr lang="pt-BR" sz="11200" dirty="0" smtClean="0"/>
          </a:p>
          <a:p>
            <a:pPr algn="just">
              <a:buNone/>
            </a:pPr>
            <a:endParaRPr lang="pt-BR" sz="11200" dirty="0" smtClean="0"/>
          </a:p>
          <a:p>
            <a:pPr algn="just">
              <a:buNone/>
            </a:pPr>
            <a:r>
              <a:rPr lang="pt-BR" sz="11200" dirty="0" smtClean="0"/>
              <a:t>	</a:t>
            </a:r>
            <a:endParaRPr lang="pt-BR" sz="1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285720" y="357166"/>
            <a:ext cx="8643998" cy="928694"/>
          </a:xfrm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>
            <a:normAutofit fontScale="90000"/>
          </a:bodyPr>
          <a:lstStyle/>
          <a:p>
            <a:r>
              <a:rPr lang="pt-BR" sz="3200" dirty="0" smtClean="0"/>
              <a:t/>
            </a:r>
            <a:br>
              <a:rPr lang="pt-BR" sz="3200" dirty="0" smtClean="0"/>
            </a:br>
            <a:r>
              <a:rPr lang="pt-BR" sz="31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Comic Sans MS" pitchFamily="66" charset="0"/>
              </a:rPr>
              <a:t>RESOLUÇÃO Nº 08, DE 24 DE NOVEMBRO DE 2016</a:t>
            </a:r>
            <a:r>
              <a:rPr lang="pt-BR" sz="32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.</a:t>
            </a:r>
            <a:r>
              <a:rPr lang="pt-BR" sz="3200" dirty="0" smtClean="0"/>
              <a:t/>
            </a:r>
            <a:br>
              <a:rPr lang="pt-BR" sz="3200" dirty="0" smtClean="0"/>
            </a:br>
            <a:endParaRPr lang="pt-BR" sz="3200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158" y="1357298"/>
            <a:ext cx="8572560" cy="5143536"/>
          </a:xfrm>
        </p:spPr>
        <p:txBody>
          <a:bodyPr tIns="0" bIns="0">
            <a:noAutofit/>
          </a:bodyPr>
          <a:lstStyle/>
          <a:p>
            <a:pPr marL="0" indent="0" algn="just">
              <a:buFont typeface="Wingdings" pitchFamily="2" charset="2"/>
              <a:buChar char="ü"/>
            </a:pPr>
            <a:r>
              <a:rPr lang="pt-BR" sz="2800" dirty="0" smtClean="0"/>
              <a:t> </a:t>
            </a:r>
            <a:r>
              <a:rPr lang="pt-BR" sz="2800" u="sng" dirty="0" smtClean="0"/>
              <a:t>Os gestores são responsáveis por calcular os resultados alcançados</a:t>
            </a:r>
            <a:r>
              <a:rPr lang="pt-BR" sz="2800" dirty="0" smtClean="0"/>
              <a:t>, utilizando informações disponibilizadas nas bases nacionais, estaduais e locais.</a:t>
            </a:r>
          </a:p>
          <a:p>
            <a:pPr marL="0" indent="0" algn="just">
              <a:buFont typeface="Wingdings" pitchFamily="2" charset="2"/>
              <a:buChar char="ü"/>
            </a:pPr>
            <a:r>
              <a:rPr lang="pt-BR" sz="2800" dirty="0" smtClean="0"/>
              <a:t>A definição de metas para os indicadores deverá ser </a:t>
            </a:r>
            <a:r>
              <a:rPr lang="pt-BR" sz="2800" u="sng" dirty="0" smtClean="0"/>
              <a:t>finalizada até o dia 31 de março de cada ano</a:t>
            </a:r>
            <a:r>
              <a:rPr lang="pt-BR" sz="2800" dirty="0" smtClean="0"/>
              <a:t> (pactuação, aprovação no conselho de saúde e alimentação SISPACTO).</a:t>
            </a:r>
          </a:p>
          <a:p>
            <a:pPr marL="0" indent="0" algn="ctr">
              <a:buNone/>
            </a:pPr>
            <a:r>
              <a:rPr lang="pt-BR" sz="2800" b="1" dirty="0" smtClean="0"/>
              <a:t>A pactuação municipal seguirá o seguinte fluxo:</a:t>
            </a:r>
            <a:endParaRPr lang="pt-BR" sz="2800" dirty="0" smtClean="0"/>
          </a:p>
          <a:p>
            <a:pPr marL="0" indent="0" algn="just">
              <a:buFont typeface="Wingdings" pitchFamily="2" charset="2"/>
              <a:buChar char="ü"/>
            </a:pPr>
            <a:endParaRPr lang="pt-BR" sz="2800" dirty="0"/>
          </a:p>
        </p:txBody>
      </p:sp>
      <p:sp>
        <p:nvSpPr>
          <p:cNvPr id="4" name="Retângulo de cantos arredondados 3"/>
          <p:cNvSpPr/>
          <p:nvPr/>
        </p:nvSpPr>
        <p:spPr>
          <a:xfrm>
            <a:off x="6215074" y="5000636"/>
            <a:ext cx="2571768" cy="15716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5" name="CaixaDeTexto 4"/>
          <p:cNvSpPr txBox="1"/>
          <p:nvPr/>
        </p:nvSpPr>
        <p:spPr>
          <a:xfrm>
            <a:off x="6215074" y="5286388"/>
            <a:ext cx="2643206" cy="8720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  <a:buNone/>
            </a:pPr>
            <a:r>
              <a:rPr lang="pt-BR" dirty="0" smtClean="0"/>
              <a:t>Registro e validação no SISPACTO;</a:t>
            </a:r>
          </a:p>
        </p:txBody>
      </p:sp>
      <p:sp>
        <p:nvSpPr>
          <p:cNvPr id="6" name="Retângulo de cantos arredondados 5"/>
          <p:cNvSpPr/>
          <p:nvPr/>
        </p:nvSpPr>
        <p:spPr>
          <a:xfrm>
            <a:off x="3071802" y="5000636"/>
            <a:ext cx="2928958" cy="16430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7" name="CaixaDeTexto 6"/>
          <p:cNvSpPr txBox="1"/>
          <p:nvPr/>
        </p:nvSpPr>
        <p:spPr>
          <a:xfrm>
            <a:off x="3214678" y="5286388"/>
            <a:ext cx="264320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dirty="0" smtClean="0"/>
              <a:t>Submeter ao respectivo conselho municipal de saúde para aprovação;</a:t>
            </a:r>
            <a:endParaRPr lang="pt-BR" dirty="0"/>
          </a:p>
        </p:txBody>
      </p:sp>
      <p:sp>
        <p:nvSpPr>
          <p:cNvPr id="8" name="Retângulo de cantos arredondados 7"/>
          <p:cNvSpPr/>
          <p:nvPr/>
        </p:nvSpPr>
        <p:spPr>
          <a:xfrm>
            <a:off x="214282" y="5000636"/>
            <a:ext cx="2643206" cy="16430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9" name="CaixaDeTexto 8"/>
          <p:cNvSpPr txBox="1"/>
          <p:nvPr/>
        </p:nvSpPr>
        <p:spPr>
          <a:xfrm>
            <a:off x="214282" y="5214950"/>
            <a:ext cx="2643206" cy="12875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  <a:buNone/>
            </a:pPr>
            <a:r>
              <a:rPr lang="pt-BR" dirty="0" smtClean="0"/>
              <a:t>Pactuação na Comissão Intergestora Regional - CIR;</a:t>
            </a:r>
          </a:p>
        </p:txBody>
      </p:sp>
      <p:sp>
        <p:nvSpPr>
          <p:cNvPr id="11" name="Seta para a direita 10"/>
          <p:cNvSpPr/>
          <p:nvPr/>
        </p:nvSpPr>
        <p:spPr>
          <a:xfrm>
            <a:off x="2714612" y="5643578"/>
            <a:ext cx="500066" cy="50006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12" name="Seta para a direita 11"/>
          <p:cNvSpPr/>
          <p:nvPr/>
        </p:nvSpPr>
        <p:spPr>
          <a:xfrm>
            <a:off x="5857884" y="5643578"/>
            <a:ext cx="500066" cy="50006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285720" y="571480"/>
            <a:ext cx="8643998" cy="642942"/>
          </a:xfrm>
          <a:ln>
            <a:solidFill>
              <a:schemeClr val="tx2">
                <a:lumMod val="60000"/>
                <a:lumOff val="40000"/>
              </a:schemeClr>
            </a:solidFill>
          </a:ln>
        </p:spPr>
        <p:txBody>
          <a:bodyPr>
            <a:normAutofit fontScale="90000"/>
          </a:bodyPr>
          <a:lstStyle/>
          <a:p>
            <a:r>
              <a:rPr lang="pt-BR" sz="3200" dirty="0" smtClean="0"/>
              <a:t/>
            </a:r>
            <a:br>
              <a:rPr lang="pt-BR" sz="3200" dirty="0" smtClean="0"/>
            </a:br>
            <a:r>
              <a:rPr lang="pt-BR" sz="29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Comic Sans MS" pitchFamily="66" charset="0"/>
              </a:rPr>
              <a:t>METODOLOGIA PARA PACTUAÇÃO 2017</a:t>
            </a:r>
            <a:r>
              <a:rPr lang="pt-BR" sz="3200" dirty="0" smtClean="0"/>
              <a:t>.</a:t>
            </a:r>
            <a:br>
              <a:rPr lang="pt-BR" sz="3200" dirty="0" smtClean="0"/>
            </a:br>
            <a:endParaRPr lang="pt-BR" sz="3200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14282" y="1285860"/>
            <a:ext cx="8715436" cy="5857916"/>
          </a:xfrm>
        </p:spPr>
        <p:txBody>
          <a:bodyPr>
            <a:noAutofit/>
          </a:bodyPr>
          <a:lstStyle/>
          <a:p>
            <a:pPr algn="just">
              <a:lnSpc>
                <a:spcPct val="170000"/>
              </a:lnSpc>
              <a:buFont typeface="Wingdings" pitchFamily="2" charset="2"/>
              <a:buChar char="ü"/>
            </a:pPr>
            <a:r>
              <a:rPr lang="pt-BR" sz="2700" dirty="0" smtClean="0"/>
              <a:t>A partir da resolução CIT </a:t>
            </a:r>
            <a:r>
              <a:rPr lang="pt-BR" sz="2700" dirty="0" smtClean="0"/>
              <a:t>nº08/16 </a:t>
            </a:r>
            <a:r>
              <a:rPr lang="pt-BR" sz="2700" dirty="0" smtClean="0"/>
              <a:t>a GDPS em articulação com as áreas técnica da SES fez o levantamento da proposta de meta municipal e encaminhou aos 139 municípios para analise e discussão com a </a:t>
            </a:r>
            <a:r>
              <a:rPr lang="pt-BR" sz="2700" dirty="0" smtClean="0"/>
              <a:t>equipe;</a:t>
            </a:r>
            <a:endParaRPr lang="pt-BR" sz="2700" dirty="0" smtClean="0"/>
          </a:p>
          <a:p>
            <a:pPr algn="just">
              <a:lnSpc>
                <a:spcPct val="170000"/>
              </a:lnSpc>
              <a:buFont typeface="Wingdings" pitchFamily="2" charset="2"/>
              <a:buChar char="ü"/>
            </a:pPr>
            <a:r>
              <a:rPr lang="pt-BR" sz="2700" dirty="0" smtClean="0"/>
              <a:t>Com a meta municipal definidas pelos municípios  foram  construídas as metas Regionais</a:t>
            </a:r>
            <a:r>
              <a:rPr lang="pt-BR" sz="2700" dirty="0" smtClean="0"/>
              <a:t>;</a:t>
            </a:r>
          </a:p>
          <a:p>
            <a:pPr algn="just">
              <a:lnSpc>
                <a:spcPct val="170000"/>
              </a:lnSpc>
              <a:buFont typeface="Wingdings" pitchFamily="2" charset="2"/>
              <a:buChar char="ü"/>
            </a:pPr>
            <a:r>
              <a:rPr lang="pt-BR" sz="2700" dirty="0" smtClean="0"/>
              <a:t>Com a meta </a:t>
            </a:r>
            <a:r>
              <a:rPr lang="pt-BR" sz="2700" dirty="0" smtClean="0"/>
              <a:t>municipal e </a:t>
            </a:r>
            <a:r>
              <a:rPr lang="pt-BR" sz="2700" dirty="0" smtClean="0"/>
              <a:t>metas </a:t>
            </a:r>
            <a:r>
              <a:rPr lang="pt-BR" sz="2700" dirty="0" smtClean="0"/>
              <a:t>Regionais – metas estadual</a:t>
            </a:r>
            <a:endParaRPr lang="pt-BR" sz="2700" dirty="0" smtClean="0"/>
          </a:p>
          <a:p>
            <a:pPr algn="just">
              <a:buFont typeface="Wingdings" pitchFamily="2" charset="2"/>
              <a:buChar char="ü"/>
            </a:pPr>
            <a:endParaRPr lang="pt-BR" sz="2700" dirty="0" smtClean="0"/>
          </a:p>
          <a:p>
            <a:pPr algn="just">
              <a:buNone/>
            </a:pPr>
            <a:endParaRPr lang="pt-BR" sz="2700" dirty="0" smtClean="0"/>
          </a:p>
          <a:p>
            <a:pPr algn="just">
              <a:buFont typeface="Wingdings" pitchFamily="2" charset="2"/>
              <a:buChar char="ü"/>
            </a:pPr>
            <a:endParaRPr lang="pt-BR" sz="2700" dirty="0" smtClean="0"/>
          </a:p>
          <a:p>
            <a:pPr algn="just">
              <a:buFont typeface="Wingdings" pitchFamily="2" charset="2"/>
              <a:buChar char="ü"/>
            </a:pPr>
            <a:endParaRPr lang="pt-BR" sz="2700" dirty="0" smtClean="0"/>
          </a:p>
          <a:p>
            <a:pPr algn="just">
              <a:buNone/>
            </a:pPr>
            <a:endParaRPr lang="pt-BR" sz="2700" dirty="0" smtClean="0"/>
          </a:p>
          <a:p>
            <a:pPr algn="just">
              <a:buNone/>
            </a:pPr>
            <a:endParaRPr lang="pt-BR" sz="2700" dirty="0" smtClean="0"/>
          </a:p>
          <a:p>
            <a:pPr algn="just">
              <a:buNone/>
            </a:pPr>
            <a:r>
              <a:rPr lang="pt-BR" sz="2700" dirty="0" smtClean="0"/>
              <a:t>	</a:t>
            </a:r>
            <a:endParaRPr lang="pt-BR" sz="27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42844" y="2071678"/>
            <a:ext cx="8786874" cy="4572032"/>
          </a:xfrm>
        </p:spPr>
        <p:txBody>
          <a:bodyPr>
            <a:noAutofit/>
          </a:bodyPr>
          <a:lstStyle/>
          <a:p>
            <a:pPr algn="l">
              <a:lnSpc>
                <a:spcPct val="150000"/>
              </a:lnSpc>
            </a:pPr>
            <a:r>
              <a:rPr lang="pt-BR" sz="2000" dirty="0" smtClean="0">
                <a:latin typeface="Comic Sans MS" pitchFamily="66" charset="0"/>
              </a:rPr>
              <a:t/>
            </a:r>
            <a:br>
              <a:rPr lang="pt-BR" sz="2000" dirty="0" smtClean="0">
                <a:latin typeface="Comic Sans MS" pitchFamily="66" charset="0"/>
              </a:rPr>
            </a:br>
            <a:endParaRPr lang="pt-BR" sz="2000" dirty="0">
              <a:latin typeface="Comic Sans MS" pitchFamily="66" charset="0"/>
            </a:endParaRPr>
          </a:p>
        </p:txBody>
      </p:sp>
      <p:sp>
        <p:nvSpPr>
          <p:cNvPr id="4" name="Título 1"/>
          <p:cNvSpPr>
            <a:spLocks/>
          </p:cNvSpPr>
          <p:nvPr/>
        </p:nvSpPr>
        <p:spPr bwMode="auto">
          <a:xfrm>
            <a:off x="571472" y="928670"/>
            <a:ext cx="8143932" cy="10001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pt-BR" altLang="ja-JP" sz="3000" b="1" dirty="0" smtClean="0">
                <a:latin typeface="+mn-lt"/>
              </a:rPr>
              <a:t>A pactuação das</a:t>
            </a:r>
          </a:p>
          <a:p>
            <a:pPr algn="ctr" eaLnBrk="0" hangingPunct="0">
              <a:defRPr/>
            </a:pPr>
            <a:r>
              <a:rPr lang="pt-BR" sz="3000" b="1" dirty="0" smtClean="0">
                <a:latin typeface="+mn-lt"/>
              </a:rPr>
              <a:t>Diretrizes, Objetivos, Metas e Indicadores </a:t>
            </a:r>
            <a:r>
              <a:rPr lang="pt-BR" altLang="ja-JP" sz="3000" b="1" dirty="0" smtClean="0">
                <a:latin typeface="+mn-lt"/>
              </a:rPr>
              <a:t>seguirá o seguinte fluxo:</a:t>
            </a:r>
            <a:endParaRPr lang="pt-BR" sz="3000" b="1" dirty="0">
              <a:latin typeface="+mn-lt"/>
            </a:endParaRPr>
          </a:p>
        </p:txBody>
      </p:sp>
      <p:sp>
        <p:nvSpPr>
          <p:cNvPr id="5" name="Seta para a direita 4"/>
          <p:cNvSpPr/>
          <p:nvPr/>
        </p:nvSpPr>
        <p:spPr>
          <a:xfrm>
            <a:off x="6072198" y="2643182"/>
            <a:ext cx="2714644" cy="164307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6" name="Seta para a direita 5"/>
          <p:cNvSpPr/>
          <p:nvPr/>
        </p:nvSpPr>
        <p:spPr>
          <a:xfrm>
            <a:off x="3143240" y="2643182"/>
            <a:ext cx="2714644" cy="164307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7" name="CaixaDeTexto 6"/>
          <p:cNvSpPr txBox="1"/>
          <p:nvPr/>
        </p:nvSpPr>
        <p:spPr>
          <a:xfrm>
            <a:off x="285720" y="3643314"/>
            <a:ext cx="22860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altLang="ja-JP" b="1" dirty="0" smtClean="0">
                <a:solidFill>
                  <a:schemeClr val="bg1"/>
                </a:solidFill>
              </a:rPr>
              <a:t>I- Etapa Municipal</a:t>
            </a:r>
            <a:endParaRPr lang="pt-BR" dirty="0">
              <a:solidFill>
                <a:schemeClr val="bg1"/>
              </a:solidFill>
            </a:endParaRPr>
          </a:p>
        </p:txBody>
      </p:sp>
      <p:sp>
        <p:nvSpPr>
          <p:cNvPr id="8" name="CaixaDeTexto 7"/>
          <p:cNvSpPr txBox="1"/>
          <p:nvPr/>
        </p:nvSpPr>
        <p:spPr>
          <a:xfrm>
            <a:off x="3286116" y="3286124"/>
            <a:ext cx="22145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altLang="ja-JP" b="1" dirty="0" smtClean="0">
                <a:solidFill>
                  <a:schemeClr val="bg1"/>
                </a:solidFill>
              </a:rPr>
              <a:t>II- Etapa Regional</a:t>
            </a:r>
            <a:endParaRPr lang="pt-BR" dirty="0">
              <a:solidFill>
                <a:schemeClr val="bg1"/>
              </a:solidFill>
            </a:endParaRPr>
          </a:p>
        </p:txBody>
      </p:sp>
      <p:sp>
        <p:nvSpPr>
          <p:cNvPr id="9" name="CaixaDeTexto 8"/>
          <p:cNvSpPr txBox="1"/>
          <p:nvPr/>
        </p:nvSpPr>
        <p:spPr>
          <a:xfrm>
            <a:off x="6215074" y="3273982"/>
            <a:ext cx="22145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altLang="ja-JP" b="1" dirty="0" smtClean="0">
                <a:solidFill>
                  <a:schemeClr val="bg1"/>
                </a:solidFill>
              </a:rPr>
              <a:t>III- Etapa Estadual</a:t>
            </a:r>
            <a:endParaRPr lang="pt-BR" dirty="0">
              <a:solidFill>
                <a:schemeClr val="bg1"/>
              </a:solidFill>
            </a:endParaRPr>
          </a:p>
        </p:txBody>
      </p:sp>
      <p:sp>
        <p:nvSpPr>
          <p:cNvPr id="10" name="Seta em curva para a direita 9"/>
          <p:cNvSpPr/>
          <p:nvPr/>
        </p:nvSpPr>
        <p:spPr>
          <a:xfrm>
            <a:off x="3143240" y="3929066"/>
            <a:ext cx="500066" cy="571504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>
              <a:solidFill>
                <a:schemeClr val="tx1"/>
              </a:solidFill>
            </a:endParaRPr>
          </a:p>
        </p:txBody>
      </p:sp>
      <p:sp>
        <p:nvSpPr>
          <p:cNvPr id="11" name="Seta em curva para a direita 10"/>
          <p:cNvSpPr/>
          <p:nvPr/>
        </p:nvSpPr>
        <p:spPr>
          <a:xfrm>
            <a:off x="6143636" y="3929066"/>
            <a:ext cx="571504" cy="571504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>
              <a:solidFill>
                <a:schemeClr val="tx1"/>
              </a:solidFill>
            </a:endParaRPr>
          </a:p>
        </p:txBody>
      </p:sp>
      <p:sp>
        <p:nvSpPr>
          <p:cNvPr id="19" name="Seta para a direita 18"/>
          <p:cNvSpPr/>
          <p:nvPr/>
        </p:nvSpPr>
        <p:spPr>
          <a:xfrm>
            <a:off x="142844" y="2714620"/>
            <a:ext cx="2714644" cy="164307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20" name="CaixaDeTexto 19"/>
          <p:cNvSpPr txBox="1"/>
          <p:nvPr/>
        </p:nvSpPr>
        <p:spPr>
          <a:xfrm>
            <a:off x="214282" y="3357562"/>
            <a:ext cx="22860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altLang="ja-JP" b="1" dirty="0" smtClean="0">
                <a:solidFill>
                  <a:schemeClr val="bg1"/>
                </a:solidFill>
              </a:rPr>
              <a:t>I- Etapa Municipal</a:t>
            </a:r>
            <a:endParaRPr lang="pt-BR" dirty="0">
              <a:solidFill>
                <a:schemeClr val="bg1"/>
              </a:solidFill>
            </a:endParaRPr>
          </a:p>
        </p:txBody>
      </p:sp>
      <p:sp>
        <p:nvSpPr>
          <p:cNvPr id="21" name="Seta em curva para a direita 20"/>
          <p:cNvSpPr/>
          <p:nvPr/>
        </p:nvSpPr>
        <p:spPr>
          <a:xfrm>
            <a:off x="142844" y="4000504"/>
            <a:ext cx="500066" cy="571504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>
              <a:solidFill>
                <a:schemeClr val="tx1"/>
              </a:solidFill>
            </a:endParaRPr>
          </a:p>
        </p:txBody>
      </p:sp>
      <p:sp>
        <p:nvSpPr>
          <p:cNvPr id="22" name="Retângulo 21"/>
          <p:cNvSpPr/>
          <p:nvPr/>
        </p:nvSpPr>
        <p:spPr>
          <a:xfrm>
            <a:off x="3000364" y="4572008"/>
            <a:ext cx="2714644" cy="207167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 smtClean="0"/>
              <a:t>Pactuação na CIR, Metas construídas a partir da pactuação da  I - etapa municipal </a:t>
            </a:r>
          </a:p>
          <a:p>
            <a:pPr algn="ctr"/>
            <a:r>
              <a:rPr lang="pt-BR" sz="1600" dirty="0" smtClean="0"/>
              <a:t>Registro e validado da pactuação regional podem ser realizada pela SES, ou por uma SEMUS indicada pela CIR.</a:t>
            </a:r>
            <a:endParaRPr lang="pt-BR" sz="1600" dirty="0"/>
          </a:p>
        </p:txBody>
      </p:sp>
      <p:sp>
        <p:nvSpPr>
          <p:cNvPr id="23" name="Retângulo 22"/>
          <p:cNvSpPr/>
          <p:nvPr/>
        </p:nvSpPr>
        <p:spPr>
          <a:xfrm>
            <a:off x="285720" y="4643446"/>
            <a:ext cx="2428892" cy="20002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 smtClean="0"/>
              <a:t>Pactuação na CIR;</a:t>
            </a:r>
          </a:p>
          <a:p>
            <a:pPr algn="ctr"/>
            <a:r>
              <a:rPr lang="pt-BR" dirty="0" smtClean="0"/>
              <a:t>Submetida no CMS</a:t>
            </a:r>
          </a:p>
          <a:p>
            <a:pPr algn="ctr"/>
            <a:r>
              <a:rPr lang="pt-BR" dirty="0" smtClean="0"/>
              <a:t>Registro e validado no sistema </a:t>
            </a:r>
          </a:p>
          <a:p>
            <a:pPr algn="ctr"/>
            <a:r>
              <a:rPr lang="pt-BR" dirty="0" smtClean="0"/>
              <a:t>SES homologa</a:t>
            </a:r>
            <a:endParaRPr lang="pt-BR" dirty="0"/>
          </a:p>
        </p:txBody>
      </p:sp>
      <p:sp>
        <p:nvSpPr>
          <p:cNvPr id="24" name="Retângulo 23"/>
          <p:cNvSpPr/>
          <p:nvPr/>
        </p:nvSpPr>
        <p:spPr>
          <a:xfrm>
            <a:off x="6072198" y="4572008"/>
            <a:ext cx="2714644" cy="207167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 smtClean="0"/>
              <a:t>Pactuação na CIR, Metas construídas a partir da pactuação municipal e regional;</a:t>
            </a:r>
          </a:p>
          <a:p>
            <a:pPr algn="ctr"/>
            <a:r>
              <a:rPr lang="pt-BR" sz="1600" dirty="0" smtClean="0"/>
              <a:t>Aprovação no CES;</a:t>
            </a:r>
          </a:p>
          <a:p>
            <a:pPr algn="ctr"/>
            <a:r>
              <a:rPr lang="pt-BR" sz="1600" dirty="0" smtClean="0"/>
              <a:t>Registro e validação SISPACTO, homologado pelo MS.</a:t>
            </a:r>
            <a:endParaRPr lang="pt-BR" sz="1600" dirty="0"/>
          </a:p>
        </p:txBody>
      </p:sp>
    </p:spTree>
    <p:extLst>
      <p:ext uri="{BB962C8B-B14F-4D97-AF65-F5344CB8AC3E}">
        <p14:creationId xmlns="" xmlns:p14="http://schemas.microsoft.com/office/powerpoint/2010/main" val="4241865910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0" dur="2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5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38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56" dur="2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  <p:bldP spid="6" grpId="0" animBg="1"/>
      <p:bldP spid="8" grpId="0"/>
      <p:bldP spid="9" grpId="0"/>
      <p:bldP spid="10" grpId="0" animBg="1"/>
      <p:bldP spid="11" grpId="0" animBg="1"/>
      <p:bldP spid="19" grpId="0" animBg="1"/>
      <p:bldP spid="20" grpId="0"/>
      <p:bldP spid="21" grpId="0" animBg="1"/>
      <p:bldP spid="22" grpId="0" animBg="1"/>
      <p:bldP spid="23" grpId="0" animBg="1"/>
      <p:bldP spid="24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560390"/>
            <a:ext cx="8229600" cy="654032"/>
          </a:xfrm>
        </p:spPr>
        <p:txBody>
          <a:bodyPr>
            <a:normAutofit/>
          </a:bodyPr>
          <a:lstStyle/>
          <a:p>
            <a:r>
              <a:rPr lang="pt-BR" sz="3000" dirty="0" smtClean="0">
                <a:latin typeface="Comic Sans MS" pitchFamily="66" charset="0"/>
              </a:rPr>
              <a:t>BASE LEGAL</a:t>
            </a:r>
            <a:endParaRPr lang="pt-BR" sz="3000" dirty="0">
              <a:latin typeface="Comic Sans MS" pitchFamily="66" charset="0"/>
            </a:endParaRP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14282" y="1285860"/>
            <a:ext cx="8643998" cy="5357850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pt-BR" sz="3000" b="1" i="1" dirty="0" smtClean="0">
                <a:latin typeface="Comic Sans MS" pitchFamily="66" charset="0"/>
              </a:rPr>
              <a:t>Para o processo nacional de pactuação interfederativa:</a:t>
            </a:r>
            <a:endParaRPr lang="pt-BR" sz="3000" dirty="0" smtClean="0">
              <a:latin typeface="Comic Sans MS" pitchFamily="66" charset="0"/>
            </a:endParaRPr>
          </a:p>
          <a:p>
            <a:pPr algn="just">
              <a:lnSpc>
                <a:spcPct val="160000"/>
              </a:lnSpc>
              <a:buNone/>
            </a:pPr>
            <a:endParaRPr lang="pt-BR" dirty="0" smtClean="0">
              <a:latin typeface="Comic Sans MS" pitchFamily="66" charset="0"/>
            </a:endParaRPr>
          </a:p>
          <a:p>
            <a:pPr algn="just">
              <a:lnSpc>
                <a:spcPct val="160000"/>
              </a:lnSpc>
              <a:buNone/>
            </a:pPr>
            <a:endParaRPr lang="pt-BR" dirty="0" smtClean="0">
              <a:latin typeface="Comic Sans MS" pitchFamily="66" charset="0"/>
            </a:endParaRPr>
          </a:p>
          <a:p>
            <a:pPr algn="just">
              <a:lnSpc>
                <a:spcPct val="160000"/>
              </a:lnSpc>
              <a:buFont typeface="Wingdings" pitchFamily="2" charset="2"/>
              <a:buChar char="ü"/>
            </a:pPr>
            <a:endParaRPr lang="pt-BR" dirty="0" smtClean="0">
              <a:latin typeface="Comic Sans MS" pitchFamily="66" charset="0"/>
            </a:endParaRPr>
          </a:p>
        </p:txBody>
      </p:sp>
      <p:sp>
        <p:nvSpPr>
          <p:cNvPr id="4" name="Elipse 3"/>
          <p:cNvSpPr/>
          <p:nvPr/>
        </p:nvSpPr>
        <p:spPr>
          <a:xfrm>
            <a:off x="1214414" y="2285992"/>
            <a:ext cx="2168525" cy="149066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pt-BR" dirty="0" smtClean="0">
                <a:latin typeface="Comic Sans MS" pitchFamily="66" charset="0"/>
              </a:rPr>
              <a:t>Seis Diretrizes</a:t>
            </a:r>
            <a:endParaRPr lang="pt-BR" dirty="0" smtClean="0"/>
          </a:p>
        </p:txBody>
      </p:sp>
      <p:sp>
        <p:nvSpPr>
          <p:cNvPr id="5" name="Elipse 4"/>
          <p:cNvSpPr/>
          <p:nvPr/>
        </p:nvSpPr>
        <p:spPr>
          <a:xfrm>
            <a:off x="6215074" y="2285992"/>
            <a:ext cx="2168525" cy="149066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pt-BR" dirty="0" smtClean="0">
                <a:latin typeface="Comic Sans MS" pitchFamily="66" charset="0"/>
              </a:rPr>
              <a:t>Oito (8) objetivos Nacionais</a:t>
            </a:r>
            <a:endParaRPr lang="pt-BR" dirty="0" smtClean="0"/>
          </a:p>
        </p:txBody>
      </p:sp>
      <p:sp>
        <p:nvSpPr>
          <p:cNvPr id="6" name="Elipse 5"/>
          <p:cNvSpPr/>
          <p:nvPr/>
        </p:nvSpPr>
        <p:spPr>
          <a:xfrm>
            <a:off x="3643306" y="3857628"/>
            <a:ext cx="2168525" cy="149066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pt-BR" dirty="0" smtClean="0">
                <a:latin typeface="Comic Sans MS" pitchFamily="66" charset="0"/>
              </a:rPr>
              <a:t>23 indicadores</a:t>
            </a:r>
            <a:endParaRPr lang="pt-BR" dirty="0" smtClean="0"/>
          </a:p>
        </p:txBody>
      </p:sp>
      <p:sp>
        <p:nvSpPr>
          <p:cNvPr id="7" name="Elipse 6"/>
          <p:cNvSpPr/>
          <p:nvPr/>
        </p:nvSpPr>
        <p:spPr>
          <a:xfrm>
            <a:off x="1214414" y="5214950"/>
            <a:ext cx="2168525" cy="149066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pt-BR" dirty="0" smtClean="0">
                <a:latin typeface="Comic Sans MS" pitchFamily="66" charset="0"/>
              </a:rPr>
              <a:t>20 indicadores universais</a:t>
            </a:r>
            <a:endParaRPr lang="pt-BR" dirty="0" smtClean="0"/>
          </a:p>
        </p:txBody>
      </p:sp>
      <p:sp>
        <p:nvSpPr>
          <p:cNvPr id="8" name="Elipse 7"/>
          <p:cNvSpPr/>
          <p:nvPr/>
        </p:nvSpPr>
        <p:spPr>
          <a:xfrm>
            <a:off x="6286512" y="5143512"/>
            <a:ext cx="2168525" cy="149066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pt-BR" dirty="0" smtClean="0">
                <a:latin typeface="Comic Sans MS" pitchFamily="66" charset="0"/>
              </a:rPr>
              <a:t>03</a:t>
            </a:r>
          </a:p>
          <a:p>
            <a:pPr algn="ctr">
              <a:defRPr/>
            </a:pPr>
            <a:r>
              <a:rPr lang="pt-BR" dirty="0" smtClean="0">
                <a:latin typeface="Comic Sans MS" pitchFamily="66" charset="0"/>
              </a:rPr>
              <a:t>indicadores específicos</a:t>
            </a:r>
            <a:endParaRPr lang="pt-BR" dirty="0" smtClean="0"/>
          </a:p>
        </p:txBody>
      </p:sp>
      <p:cxnSp>
        <p:nvCxnSpPr>
          <p:cNvPr id="10" name="Conector de seta reta 9"/>
          <p:cNvCxnSpPr/>
          <p:nvPr/>
        </p:nvCxnSpPr>
        <p:spPr>
          <a:xfrm>
            <a:off x="3571868" y="3000372"/>
            <a:ext cx="2286016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ector de seta reta 12"/>
          <p:cNvCxnSpPr/>
          <p:nvPr/>
        </p:nvCxnSpPr>
        <p:spPr>
          <a:xfrm rot="10800000" flipV="1">
            <a:off x="5857884" y="3643314"/>
            <a:ext cx="500066" cy="35719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ector de seta reta 14"/>
          <p:cNvCxnSpPr/>
          <p:nvPr/>
        </p:nvCxnSpPr>
        <p:spPr>
          <a:xfrm rot="10800000" flipV="1">
            <a:off x="3000366" y="4929198"/>
            <a:ext cx="642941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ector de seta reta 16"/>
          <p:cNvCxnSpPr/>
          <p:nvPr/>
        </p:nvCxnSpPr>
        <p:spPr>
          <a:xfrm>
            <a:off x="5883269" y="4817274"/>
            <a:ext cx="546119" cy="254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t-BR" sz="3100" b="1" dirty="0" smtClean="0">
                <a:solidFill>
                  <a:srgbClr val="000000"/>
                </a:solidFill>
              </a:rPr>
              <a:t/>
            </a:r>
            <a:br>
              <a:rPr lang="pt-BR" sz="3100" b="1" dirty="0" smtClean="0">
                <a:solidFill>
                  <a:srgbClr val="000000"/>
                </a:solidFill>
              </a:rPr>
            </a:br>
            <a:r>
              <a:rPr lang="pt-BR" sz="3100" b="1" dirty="0" smtClean="0">
                <a:solidFill>
                  <a:srgbClr val="000000"/>
                </a:solidFill>
              </a:rPr>
              <a:t>PACTUAÇÃO </a:t>
            </a:r>
            <a:r>
              <a:rPr lang="pt-BR" sz="3100" b="1" dirty="0" smtClean="0">
                <a:solidFill>
                  <a:srgbClr val="000000"/>
                </a:solidFill>
              </a:rPr>
              <a:t>INTERFEDERATIVA PARA O ANO 2017 - META ESTADUAL</a:t>
            </a:r>
            <a:r>
              <a:rPr lang="pt-BR" b="1" dirty="0" smtClean="0">
                <a:solidFill>
                  <a:srgbClr val="000000"/>
                </a:solidFill>
              </a:rPr>
              <a:t/>
            </a:r>
            <a:br>
              <a:rPr lang="pt-BR" b="1" dirty="0" smtClean="0">
                <a:solidFill>
                  <a:srgbClr val="000000"/>
                </a:solidFill>
              </a:rPr>
            </a:br>
            <a:endParaRPr lang="pt-BR" dirty="0"/>
          </a:p>
        </p:txBody>
      </p:sp>
      <p:graphicFrame>
        <p:nvGraphicFramePr>
          <p:cNvPr id="4" name="Tabela 3"/>
          <p:cNvGraphicFramePr>
            <a:graphicFrameLocks noGrp="1"/>
          </p:cNvGraphicFramePr>
          <p:nvPr/>
        </p:nvGraphicFramePr>
        <p:xfrm>
          <a:off x="428596" y="1500170"/>
          <a:ext cx="8215370" cy="4603178"/>
        </p:xfrm>
        <a:graphic>
          <a:graphicData uri="http://schemas.openxmlformats.org/drawingml/2006/table">
            <a:tbl>
              <a:tblPr/>
              <a:tblGrid>
                <a:gridCol w="235309"/>
                <a:gridCol w="479070"/>
                <a:gridCol w="5973183"/>
                <a:gridCol w="722981"/>
                <a:gridCol w="804827"/>
              </a:tblGrid>
              <a:tr h="460345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Arial Narrow"/>
                        </a:rPr>
                        <a:t>N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Arial Narrow"/>
                        </a:rPr>
                        <a:t>TIPO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INDICADOR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Meta  2017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Unidade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</a:tr>
              <a:tr h="820613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Taxa mortalidade prematura (30 a 69) pelo conjunto das 4 principais DCNT (Doenças do aparelho circulatório, câncer, diabetes e doenças respiratórias crônicas)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243,91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Taxa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60345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Proporção de óbitos de mulheres em idade fértil (10 a 49) anos investigados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95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60345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Proporção de registro de óbitos com causa básica definida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95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00898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Proporção de vacinas selecionadas do Calendário nacional de Vacinação para Criança menores de dois anos de idade - </a:t>
                      </a:r>
                      <a:r>
                        <a:rPr lang="pt-BR" sz="1800" b="0" i="0" u="none" strike="noStrike" dirty="0" err="1">
                          <a:solidFill>
                            <a:srgbClr val="000000"/>
                          </a:solidFill>
                          <a:latin typeface="+mn-lt"/>
                        </a:rPr>
                        <a:t>Pentavalente</a:t>
                      </a:r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 (3° dose), Pneumocócica 10- valente (2º dose), Poliomielite (3º dose), </a:t>
                      </a:r>
                      <a:r>
                        <a:rPr lang="pt-BR" sz="1800" b="0" i="0" u="none" strike="noStrike" dirty="0" err="1">
                          <a:solidFill>
                            <a:srgbClr val="000000"/>
                          </a:solidFill>
                          <a:latin typeface="+mn-lt"/>
                        </a:rPr>
                        <a:t>Triciple</a:t>
                      </a:r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 viral (1 dose ) com cobertura vacinal preconizada.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70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20613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5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Proporção de casos de doenças notificação compulsória imediata (DNCI) encerradas em até 60 dias após notificação 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40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t-BR" sz="2800" b="1" dirty="0" smtClean="0">
                <a:solidFill>
                  <a:srgbClr val="000000"/>
                </a:solidFill>
              </a:rPr>
              <a:t>PACTUAÇÃO INTERFEDERATIVA PARA O ANO 2017 - META ESTADUAL</a:t>
            </a:r>
            <a:endParaRPr lang="pt-BR" sz="2800" dirty="0"/>
          </a:p>
        </p:txBody>
      </p:sp>
      <p:graphicFrame>
        <p:nvGraphicFramePr>
          <p:cNvPr id="4" name="Tabela 3"/>
          <p:cNvGraphicFramePr>
            <a:graphicFrameLocks noGrp="1"/>
          </p:cNvGraphicFramePr>
          <p:nvPr/>
        </p:nvGraphicFramePr>
        <p:xfrm>
          <a:off x="71406" y="1357298"/>
          <a:ext cx="9001156" cy="5477672"/>
        </p:xfrm>
        <a:graphic>
          <a:graphicData uri="http://schemas.openxmlformats.org/drawingml/2006/table">
            <a:tbl>
              <a:tblPr/>
              <a:tblGrid>
                <a:gridCol w="257817"/>
                <a:gridCol w="547165"/>
                <a:gridCol w="6522233"/>
                <a:gridCol w="792134"/>
                <a:gridCol w="881807"/>
              </a:tblGrid>
              <a:tr h="426942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N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TIPO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INDICADOR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Meta  2017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Unidade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6EE"/>
                    </a:solidFill>
                  </a:tcPr>
                </a:tc>
              </a:tr>
              <a:tr h="761067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Proporção de cura de casos novos de hanseníase diagnosticados nos anos das coortes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92,5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6942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E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Número de casos autóctones de malária 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24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N.Absoluto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9815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Número de casos novos de sífilis congênita em menores de um ano de idade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114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N.Absoluto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6942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Número de casos novos de AIDS em menores de 5 anos 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N.Absoluto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61067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Proporção de análises realizadas em amostras de água para consumo humano quanto aos parâmetros coliformes totais, cloro residual livre e </a:t>
                      </a:r>
                      <a:r>
                        <a:rPr lang="pt-BR" sz="1800" b="0" i="0" u="none" strike="noStrike" dirty="0" err="1">
                          <a:solidFill>
                            <a:srgbClr val="000000"/>
                          </a:solidFill>
                          <a:latin typeface="+mn-lt"/>
                        </a:rPr>
                        <a:t>turbidez</a:t>
                      </a:r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.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 70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%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61067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Razão de exames citopatológicos do colo do útero em mulheres de 25 a 64 anos na população residente de determinado local e a população da mesma faixa etária.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0,65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Razão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761067"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U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Razão de exames de mamografia de rastreamento realizados em mulheres de 50 a 69 anos na população de determinado local e população da mesma faixa etária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 0,20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t-BR" sz="18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Razão</a:t>
                      </a:r>
                    </a:p>
                  </a:txBody>
                  <a:tcPr marL="7595" marR="7595" marT="75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Personalizar design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2912</TotalTime>
  <Words>937</Words>
  <Application>Microsoft Office PowerPoint</Application>
  <PresentationFormat>Apresentação na tela (4:3)</PresentationFormat>
  <Paragraphs>209</Paragraphs>
  <Slides>12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12</vt:i4>
      </vt:variant>
    </vt:vector>
  </HeadingPairs>
  <TitlesOfParts>
    <vt:vector size="13" baseType="lpstr">
      <vt:lpstr>Personalizar design</vt:lpstr>
      <vt:lpstr>PACTUAÇÃO DAS DIRETRIZES OBJETIVOS METAS E INDICADORES - 2017</vt:lpstr>
      <vt:lpstr> RESOLUÇÃO Nº 08, DE 24 DE NOVEMBRO DE 2016. </vt:lpstr>
      <vt:lpstr> RESOLUÇÃO Nº 08, DE 24 DE NOVEMBRO DE 2016. </vt:lpstr>
      <vt:lpstr> RESOLUÇÃO Nº 08, DE 24 DE NOVEMBRO DE 2016. </vt:lpstr>
      <vt:lpstr> METODOLOGIA PARA PACTUAÇÃO 2017. </vt:lpstr>
      <vt:lpstr> </vt:lpstr>
      <vt:lpstr>BASE LEGAL</vt:lpstr>
      <vt:lpstr> PACTUAÇÃO INTERFEDERATIVA PARA O ANO 2017 - META ESTADUAL </vt:lpstr>
      <vt:lpstr>PACTUAÇÃO INTERFEDERATIVA PARA O ANO 2017 - META ESTADUAL</vt:lpstr>
      <vt:lpstr> PACTUAÇÃO INTERFEDERATIVA PARA O ANO 2017 - META ESTADUAL </vt:lpstr>
      <vt:lpstr> PACTUAÇÃO INTERFEDERATIVA PARA O ANO 2017 - META ESTADUAL </vt:lpstr>
      <vt:lpstr>OBRIGADO!!!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soraia</dc:creator>
  <cp:lastModifiedBy>marleidesilva</cp:lastModifiedBy>
  <cp:revision>395</cp:revision>
  <cp:lastPrinted>2016-06-29T22:10:28Z</cp:lastPrinted>
  <dcterms:created xsi:type="dcterms:W3CDTF">2013-01-29T18:19:30Z</dcterms:created>
  <dcterms:modified xsi:type="dcterms:W3CDTF">2017-04-19T19:07:52Z</dcterms:modified>
</cp:coreProperties>
</file>

<file path=docProps/thumbnail.jpeg>
</file>